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60"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8834" userDrawn="1">
          <p15:clr>
            <a:srgbClr val="A4A3A4"/>
          </p15:clr>
        </p15:guide>
        <p15:guide id="4" pos="678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7" autoAdjust="0"/>
    <p:restoredTop sz="95474" autoAdjust="0"/>
  </p:normalViewPr>
  <p:slideViewPr>
    <p:cSldViewPr snapToGrid="0" snapToObjects="1" showGuides="1">
      <p:cViewPr>
        <p:scale>
          <a:sx n="25" d="100"/>
          <a:sy n="25" d="100"/>
        </p:scale>
        <p:origin x="2196" y="-468"/>
      </p:cViewPr>
      <p:guideLst>
        <p:guide orient="horz" pos="18834"/>
        <p:guide pos="67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tr-TR" dirty="0" err="1"/>
              <a:t>Title</a:t>
            </a:r>
            <a:endParaRPr lang="tr-TR" dirty="0"/>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tr-TR"/>
        </a:p>
      </c:txPr>
    </c:title>
    <c:autoTitleDeleted val="0"/>
    <c:plotArea>
      <c:layout/>
      <c:barChart>
        <c:barDir val="col"/>
        <c:grouping val="clustered"/>
        <c:varyColors val="0"/>
        <c:ser>
          <c:idx val="0"/>
          <c:order val="0"/>
          <c:tx>
            <c:strRef>
              <c:f>Sayfa1!$B$1</c:f>
              <c:strCache>
                <c:ptCount val="1"/>
                <c:pt idx="0">
                  <c:v>data1</c:v>
                </c:pt>
              </c:strCache>
            </c:strRef>
          </c:tx>
          <c:spPr>
            <a:solidFill>
              <a:schemeClr val="accent1"/>
            </a:solidFill>
            <a:ln>
              <a:noFill/>
            </a:ln>
            <a:effectLst/>
          </c:spPr>
          <c:invertIfNegative val="0"/>
          <c:cat>
            <c:strRef>
              <c:f>Sayfa1!$A$2:$A$5</c:f>
              <c:strCache>
                <c:ptCount val="4"/>
                <c:pt idx="0">
                  <c:v>Category1</c:v>
                </c:pt>
                <c:pt idx="1">
                  <c:v>Category2</c:v>
                </c:pt>
                <c:pt idx="2">
                  <c:v>Category3</c:v>
                </c:pt>
                <c:pt idx="3">
                  <c:v>Category4</c:v>
                </c:pt>
              </c:strCache>
            </c:strRef>
          </c:cat>
          <c:val>
            <c:numRef>
              <c:f>Sayfa1!$B$2:$B$5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4F3-4EF5-A094-EE635DB17C85}"/>
            </c:ext>
          </c:extLst>
        </c:ser>
        <c:ser>
          <c:idx val="1"/>
          <c:order val="1"/>
          <c:tx>
            <c:strRef>
              <c:f>Sayfa1!$C$1</c:f>
              <c:strCache>
                <c:ptCount val="1"/>
                <c:pt idx="0">
                  <c:v>data 2</c:v>
                </c:pt>
              </c:strCache>
            </c:strRef>
          </c:tx>
          <c:spPr>
            <a:solidFill>
              <a:schemeClr val="accent2"/>
            </a:solidFill>
            <a:ln>
              <a:noFill/>
            </a:ln>
            <a:effectLst/>
          </c:spPr>
          <c:invertIfNegative val="0"/>
          <c:cat>
            <c:strRef>
              <c:f>Sayfa1!$A$2:$A$5</c:f>
              <c:strCache>
                <c:ptCount val="4"/>
                <c:pt idx="0">
                  <c:v>Category1</c:v>
                </c:pt>
                <c:pt idx="1">
                  <c:v>Category2</c:v>
                </c:pt>
                <c:pt idx="2">
                  <c:v>Category3</c:v>
                </c:pt>
                <c:pt idx="3">
                  <c:v>Category4</c:v>
                </c:pt>
              </c:strCache>
            </c:strRef>
          </c:cat>
          <c:val>
            <c:numRef>
              <c:f>Sayfa1!$C$2:$C$5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4F3-4EF5-A094-EE635DB17C85}"/>
            </c:ext>
          </c:extLst>
        </c:ser>
        <c:ser>
          <c:idx val="2"/>
          <c:order val="2"/>
          <c:tx>
            <c:strRef>
              <c:f>Sayfa1!$D$1</c:f>
              <c:strCache>
                <c:ptCount val="1"/>
                <c:pt idx="0">
                  <c:v>data 3</c:v>
                </c:pt>
              </c:strCache>
            </c:strRef>
          </c:tx>
          <c:spPr>
            <a:solidFill>
              <a:schemeClr val="accent3"/>
            </a:solidFill>
            <a:ln>
              <a:noFill/>
            </a:ln>
            <a:effectLst/>
          </c:spPr>
          <c:invertIfNegative val="0"/>
          <c:cat>
            <c:strRef>
              <c:f>Sayfa1!$A$2:$A$5</c:f>
              <c:strCache>
                <c:ptCount val="4"/>
                <c:pt idx="0">
                  <c:v>Category1</c:v>
                </c:pt>
                <c:pt idx="1">
                  <c:v>Category2</c:v>
                </c:pt>
                <c:pt idx="2">
                  <c:v>Category3</c:v>
                </c:pt>
                <c:pt idx="3">
                  <c:v>Category4</c:v>
                </c:pt>
              </c:strCache>
            </c:strRef>
          </c:cat>
          <c:val>
            <c:numRef>
              <c:f>Sayfa1!$D$2:$D$5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4F3-4EF5-A094-EE635DB17C85}"/>
            </c:ext>
          </c:extLst>
        </c:ser>
        <c:dLbls>
          <c:showLegendKey val="0"/>
          <c:showVal val="0"/>
          <c:showCatName val="0"/>
          <c:showSerName val="0"/>
          <c:showPercent val="0"/>
          <c:showBubbleSize val="0"/>
        </c:dLbls>
        <c:gapWidth val="267"/>
        <c:overlap val="-43"/>
        <c:axId val="526232015"/>
        <c:axId val="657364831"/>
      </c:barChart>
      <c:catAx>
        <c:axId val="52623201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tr-TR"/>
          </a:p>
        </c:txPr>
        <c:crossAx val="657364831"/>
        <c:crosses val="autoZero"/>
        <c:auto val="1"/>
        <c:lblAlgn val="ctr"/>
        <c:lblOffset val="100"/>
        <c:noMultiLvlLbl val="0"/>
      </c:catAx>
      <c:valAx>
        <c:axId val="65736483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crossAx val="52623201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11/27/2023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2591044"/>
            <a:ext cx="15608232" cy="586791"/>
          </a:xfrm>
          <a:prstGeom prst="rect">
            <a:avLst/>
          </a:prstGeom>
        </p:spPr>
        <p:txBody>
          <a:bodyPr lIns="54681" tIns="27341" rIns="54681" bIns="27341">
            <a:normAutofit/>
          </a:bodyPr>
          <a:lstStyle>
            <a:lvl1pPr marL="0" indent="0" algn="ctr">
              <a:buFontTx/>
              <a:buNone/>
              <a:defRPr sz="24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644072"/>
            <a:ext cx="15608232" cy="769233"/>
          </a:xfrm>
          <a:prstGeom prst="rect">
            <a:avLst/>
          </a:prstGeom>
        </p:spPr>
        <p:txBody>
          <a:bodyPr lIns="54681" tIns="27341" rIns="54681" bIns="27341" anchor="t" anchorCtr="1">
            <a:normAutofit/>
          </a:bodyPr>
          <a:lstStyle>
            <a:lvl1pPr marL="0" indent="0" algn="ctr">
              <a:buFontTx/>
              <a:buNone/>
              <a:defRPr sz="36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9"/>
            <a:ext cx="15608232" cy="1117674"/>
          </a:xfrm>
          <a:prstGeom prst="rect">
            <a:avLst/>
          </a:prstGeom>
        </p:spPr>
        <p:txBody>
          <a:bodyPr lIns="54681" tIns="27341" rIns="54681" bIns="27341" anchor="t" anchorCtr="1">
            <a:normAutofit/>
          </a:bodyPr>
          <a:lstStyle>
            <a:lvl1pPr marL="0" indent="0" algn="ctr">
              <a:buFontTx/>
              <a:buNone/>
              <a:defRPr sz="5400" b="1">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2A2D4-7911-61B6-0348-5C9DF3FF9C09}"/>
              </a:ext>
            </a:extLst>
          </p:cNvPr>
          <p:cNvSpPr/>
          <p:nvPr userDrawn="1"/>
        </p:nvSpPr>
        <p:spPr>
          <a:xfrm>
            <a:off x="-1" y="29433838"/>
            <a:ext cx="21388387"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77515" y="29739208"/>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817833161"/>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2022</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3776F652-0B05-796D-0743-D471C1E61465}"/>
              </a:ext>
            </a:extLst>
          </p:cNvPr>
          <p:cNvGrpSpPr/>
          <p:nvPr userDrawn="1"/>
        </p:nvGrpSpPr>
        <p:grpSpPr>
          <a:xfrm>
            <a:off x="0" y="-29666"/>
            <a:ext cx="21388388" cy="4314166"/>
            <a:chOff x="0" y="-1"/>
            <a:chExt cx="12192000" cy="1219223"/>
          </a:xfrm>
        </p:grpSpPr>
        <p:sp>
          <p:nvSpPr>
            <p:cNvPr id="6" name="Document 5">
              <a:extLst>
                <a:ext uri="{FF2B5EF4-FFF2-40B4-BE49-F238E27FC236}">
                  <a16:creationId xmlns:a16="http://schemas.microsoft.com/office/drawing/2014/main" id="{E08493CA-86D3-9278-2DC8-D1B59AC17CE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5A0A1A7-58C9-9041-B034-4A93267DEC0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Yer Tutucusu 13">
            <a:extLst>
              <a:ext uri="{FF2B5EF4-FFF2-40B4-BE49-F238E27FC236}">
                <a16:creationId xmlns:a16="http://schemas.microsoft.com/office/drawing/2014/main" id="{26B46FE8-5DC3-4B73-B21F-E3E6956612ED}"/>
              </a:ext>
            </a:extLst>
          </p:cNvPr>
          <p:cNvSpPr>
            <a:spLocks noGrp="1"/>
          </p:cNvSpPr>
          <p:nvPr>
            <p:ph type="body" sz="quarter" idx="153"/>
          </p:nvPr>
        </p:nvSpPr>
        <p:spPr/>
        <p:txBody>
          <a:bodyPr/>
          <a:lstStyle/>
          <a:p>
            <a:endParaRPr lang="tr-TR"/>
          </a:p>
        </p:txBody>
      </p:sp>
      <p:sp>
        <p:nvSpPr>
          <p:cNvPr id="15" name="Rectangle 71">
            <a:extLst>
              <a:ext uri="{FF2B5EF4-FFF2-40B4-BE49-F238E27FC236}">
                <a16:creationId xmlns:a16="http://schemas.microsoft.com/office/drawing/2014/main" id="{967A61C8-4949-46FD-A0F5-E888600EE043}"/>
              </a:ext>
            </a:extLst>
          </p:cNvPr>
          <p:cNvSpPr/>
          <p:nvPr/>
        </p:nvSpPr>
        <p:spPr>
          <a:xfrm rot="10800000">
            <a:off x="0" y="-1"/>
            <a:ext cx="21388388" cy="3213177"/>
          </a:xfrm>
          <a:prstGeom prst="round2SameRect">
            <a:avLst>
              <a:gd name="adj1" fmla="val 6991"/>
              <a:gd name="adj2" fmla="val 0"/>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85344" tIns="42672" rIns="85344" bIns="42672" rtlCol="0" anchor="ctr"/>
          <a:lstStyle>
            <a:defPPr>
              <a:defRPr kern="1200" smtId="4294967295"/>
            </a:defPPr>
          </a:lstStyle>
          <a:p>
            <a:pPr algn="ctr"/>
            <a:endParaRPr lang="en-US" sz="4142"/>
          </a:p>
        </p:txBody>
      </p:sp>
      <p:sp>
        <p:nvSpPr>
          <p:cNvPr id="16" name="Title 11">
            <a:extLst>
              <a:ext uri="{FF2B5EF4-FFF2-40B4-BE49-F238E27FC236}">
                <a16:creationId xmlns:a16="http://schemas.microsoft.com/office/drawing/2014/main" id="{BDEBAE48-6BCC-46AC-B002-60A35D461BBD}"/>
              </a:ext>
            </a:extLst>
          </p:cNvPr>
          <p:cNvSpPr txBox="1"/>
          <p:nvPr/>
        </p:nvSpPr>
        <p:spPr>
          <a:xfrm>
            <a:off x="2169639" y="311800"/>
            <a:ext cx="16745665" cy="1623199"/>
          </a:xfrm>
          <a:prstGeom prst="rect">
            <a:avLst/>
          </a:prstGeom>
        </p:spPr>
        <p:txBody>
          <a:bodyPr lIns="85344" tIns="42672" rIns="85344" bIns="42672"/>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tr-TR" sz="6600" b="1" dirty="0">
                <a:solidFill>
                  <a:schemeClr val="bg1"/>
                </a:solidFill>
                <a:latin typeface="Arial" panose="020B0604020202020204" pitchFamily="34" charset="0"/>
                <a:cs typeface="Arial" panose="020B0604020202020204" pitchFamily="34" charset="0"/>
              </a:rPr>
              <a:t>TITLE OF THE THESIS, </a:t>
            </a:r>
            <a:r>
              <a:rPr lang="en-US" sz="6600" b="1" dirty="0">
                <a:solidFill>
                  <a:schemeClr val="bg1"/>
                </a:solidFill>
                <a:latin typeface="Arial" panose="020B0604020202020204" pitchFamily="34" charset="0"/>
                <a:cs typeface="Arial" panose="020B0604020202020204" pitchFamily="34" charset="0"/>
              </a:rPr>
              <a:t>Bold, </a:t>
            </a:r>
            <a:r>
              <a:rPr lang="tr-TR" sz="6600" b="1" dirty="0">
                <a:solidFill>
                  <a:schemeClr val="bg1"/>
                </a:solidFill>
                <a:latin typeface="Arial" panose="020B0604020202020204" pitchFamily="34" charset="0"/>
                <a:cs typeface="Arial" panose="020B0604020202020204" pitchFamily="34" charset="0"/>
              </a:rPr>
              <a:t>6</a:t>
            </a:r>
            <a:r>
              <a:rPr lang="en-US" sz="6600" b="1" dirty="0">
                <a:solidFill>
                  <a:schemeClr val="bg1"/>
                </a:solidFill>
                <a:latin typeface="Arial" panose="020B0604020202020204" pitchFamily="34" charset="0"/>
                <a:cs typeface="Arial" panose="020B0604020202020204" pitchFamily="34" charset="0"/>
              </a:rPr>
              <a:t>0-</a:t>
            </a:r>
            <a:r>
              <a:rPr lang="tr-TR" sz="6600" b="1" dirty="0">
                <a:solidFill>
                  <a:schemeClr val="bg1"/>
                </a:solidFill>
                <a:latin typeface="Arial" panose="020B0604020202020204" pitchFamily="34" charset="0"/>
                <a:cs typeface="Arial" panose="020B0604020202020204" pitchFamily="34" charset="0"/>
              </a:rPr>
              <a:t>80pts</a:t>
            </a:r>
            <a:endParaRPr lang="en-US" sz="6600" b="1" dirty="0">
              <a:solidFill>
                <a:schemeClr val="bg1"/>
              </a:solidFill>
              <a:latin typeface="Arial" panose="020B0604020202020204" pitchFamily="34" charset="0"/>
              <a:cs typeface="Arial" panose="020B0604020202020204" pitchFamily="34" charset="0"/>
            </a:endParaRPr>
          </a:p>
        </p:txBody>
      </p:sp>
      <p:sp>
        <p:nvSpPr>
          <p:cNvPr id="17" name="Text Placeholder 16">
            <a:extLst>
              <a:ext uri="{FF2B5EF4-FFF2-40B4-BE49-F238E27FC236}">
                <a16:creationId xmlns:a16="http://schemas.microsoft.com/office/drawing/2014/main" id="{3635E060-4CB0-4AF2-AD0B-C315CD7060C0}"/>
              </a:ext>
            </a:extLst>
          </p:cNvPr>
          <p:cNvSpPr txBox="1"/>
          <p:nvPr/>
        </p:nvSpPr>
        <p:spPr>
          <a:xfrm>
            <a:off x="4493130" y="1677072"/>
            <a:ext cx="12105360" cy="778675"/>
          </a:xfrm>
          <a:prstGeom prst="rect">
            <a:avLst/>
          </a:prstGeom>
        </p:spPr>
        <p:txBody>
          <a:bodyPr wrap="square" lIns="85344" tIns="42672" rIns="85344" bIns="42672">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tr-TR" sz="4500" dirty="0" err="1">
                <a:solidFill>
                  <a:schemeClr val="bg1"/>
                </a:solidFill>
                <a:latin typeface="Calibri "/>
              </a:rPr>
              <a:t>Names</a:t>
            </a:r>
            <a:r>
              <a:rPr lang="tr-TR" sz="4500" dirty="0">
                <a:solidFill>
                  <a:schemeClr val="bg1"/>
                </a:solidFill>
                <a:latin typeface="Calibri "/>
              </a:rPr>
              <a:t> of Team </a:t>
            </a:r>
            <a:r>
              <a:rPr lang="tr-TR" sz="4500" dirty="0" err="1">
                <a:solidFill>
                  <a:schemeClr val="bg1"/>
                </a:solidFill>
                <a:latin typeface="Calibri "/>
              </a:rPr>
              <a:t>Members</a:t>
            </a:r>
            <a:r>
              <a:rPr lang="tr-TR" sz="4500" dirty="0">
                <a:solidFill>
                  <a:schemeClr val="bg1"/>
                </a:solidFill>
                <a:latin typeface="Calibri "/>
              </a:rPr>
              <a:t>, 35 – 55 </a:t>
            </a:r>
            <a:r>
              <a:rPr lang="tr-TR" sz="4500" dirty="0" err="1">
                <a:solidFill>
                  <a:schemeClr val="bg1"/>
                </a:solidFill>
                <a:latin typeface="Calibri "/>
              </a:rPr>
              <a:t>pts</a:t>
            </a:r>
            <a:endParaRPr lang="en-US" sz="4500" dirty="0">
              <a:solidFill>
                <a:schemeClr val="bg1"/>
              </a:solidFill>
              <a:latin typeface="Calibri "/>
            </a:endParaRPr>
          </a:p>
        </p:txBody>
      </p:sp>
      <p:sp>
        <p:nvSpPr>
          <p:cNvPr id="18" name="Metin kutusu 17">
            <a:extLst>
              <a:ext uri="{FF2B5EF4-FFF2-40B4-BE49-F238E27FC236}">
                <a16:creationId xmlns:a16="http://schemas.microsoft.com/office/drawing/2014/main" id="{248A23D9-CD78-4BE6-8684-2521A93A71EA}"/>
              </a:ext>
            </a:extLst>
          </p:cNvPr>
          <p:cNvSpPr txBox="1"/>
          <p:nvPr/>
        </p:nvSpPr>
        <p:spPr>
          <a:xfrm>
            <a:off x="18757573" y="457555"/>
            <a:ext cx="2500312" cy="1938992"/>
          </a:xfrm>
          <a:prstGeom prst="rect">
            <a:avLst/>
          </a:prstGeom>
          <a:noFill/>
        </p:spPr>
        <p:txBody>
          <a:bodyPr wrap="square" rtlCol="0">
            <a:spAutoFit/>
          </a:bodyPr>
          <a:lstStyle/>
          <a:p>
            <a:r>
              <a:rPr lang="tr-TR" sz="4000" dirty="0" err="1"/>
              <a:t>Faculty</a:t>
            </a:r>
            <a:r>
              <a:rPr lang="tr-TR" sz="4000" dirty="0"/>
              <a:t> </a:t>
            </a:r>
            <a:r>
              <a:rPr lang="tr-TR" sz="4000" dirty="0" err="1"/>
              <a:t>or</a:t>
            </a:r>
            <a:endParaRPr lang="tr-TR" sz="4000" dirty="0"/>
          </a:p>
          <a:p>
            <a:r>
              <a:rPr lang="tr-TR" sz="4000" dirty="0"/>
              <a:t>Sponsor</a:t>
            </a:r>
          </a:p>
          <a:p>
            <a:r>
              <a:rPr lang="tr-TR" sz="4000" dirty="0"/>
              <a:t>Logo</a:t>
            </a:r>
          </a:p>
        </p:txBody>
      </p:sp>
      <p:pic>
        <p:nvPicPr>
          <p:cNvPr id="19" name="Picture 8" descr="Logo, company name&#10;&#10;Description automatically generated">
            <a:extLst>
              <a:ext uri="{FF2B5EF4-FFF2-40B4-BE49-F238E27FC236}">
                <a16:creationId xmlns:a16="http://schemas.microsoft.com/office/drawing/2014/main" id="{77250D42-B240-4302-B4BA-C020D8756B21}"/>
              </a:ext>
            </a:extLst>
          </p:cNvPr>
          <p:cNvPicPr>
            <a:picLocks noChangeAspect="1"/>
          </p:cNvPicPr>
          <p:nvPr/>
        </p:nvPicPr>
        <p:blipFill>
          <a:blip r:embed="rId2"/>
          <a:stretch>
            <a:fillRect/>
          </a:stretch>
        </p:blipFill>
        <p:spPr>
          <a:xfrm>
            <a:off x="0" y="-423"/>
            <a:ext cx="3204509" cy="3177833"/>
          </a:xfrm>
          <a:prstGeom prst="rect">
            <a:avLst/>
          </a:prstGeom>
        </p:spPr>
      </p:pic>
      <p:sp>
        <p:nvSpPr>
          <p:cNvPr id="20" name="Rectangle: Rounded Corners 38">
            <a:extLst>
              <a:ext uri="{FF2B5EF4-FFF2-40B4-BE49-F238E27FC236}">
                <a16:creationId xmlns:a16="http://schemas.microsoft.com/office/drawing/2014/main" id="{FCB55EBE-3515-4297-849E-8EF2A4F143C8}"/>
              </a:ext>
            </a:extLst>
          </p:cNvPr>
          <p:cNvSpPr/>
          <p:nvPr/>
        </p:nvSpPr>
        <p:spPr>
          <a:xfrm>
            <a:off x="495300" y="3808815"/>
            <a:ext cx="9910572" cy="4064896"/>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21" name="TextBox 45">
            <a:extLst>
              <a:ext uri="{FF2B5EF4-FFF2-40B4-BE49-F238E27FC236}">
                <a16:creationId xmlns:a16="http://schemas.microsoft.com/office/drawing/2014/main" id="{7D4C9D0E-B95A-4C7F-907E-C68D074ABDE0}"/>
              </a:ext>
            </a:extLst>
          </p:cNvPr>
          <p:cNvSpPr txBox="1"/>
          <p:nvPr/>
        </p:nvSpPr>
        <p:spPr>
          <a:xfrm>
            <a:off x="839034" y="4859535"/>
            <a:ext cx="9143165" cy="2677656"/>
          </a:xfrm>
          <a:prstGeom prst="rect">
            <a:avLst/>
          </a:prstGeom>
          <a:noFill/>
        </p:spPr>
        <p:txBody>
          <a:bodyPr wrap="square" rtlCol="0">
            <a:spAutoFit/>
          </a:bodyPr>
          <a:lstStyle>
            <a:defPPr>
              <a:defRPr kern="1200" smtId="4294967295"/>
            </a:defPPr>
          </a:lstStyle>
          <a:p>
            <a:pPr algn="just"/>
            <a:r>
              <a:rPr lang="en-US" sz="2800" dirty="0"/>
              <a:t>Introduction should include the general information about the physics/math/or whatever behind your problem. Statement of the problem and need for the study (What is your motivation for this thesis? Define the problem clearly and give the importance of the problem?). Sub problems (Mention about your secondary motivations)</a:t>
            </a:r>
            <a:endParaRPr lang="en-US" sz="3600" dirty="0">
              <a:ea typeface="Open Sans" panose="020B0606030504020204" pitchFamily="34" charset="0"/>
              <a:cs typeface="Open Sans" panose="020B0606030504020204" pitchFamily="34" charset="0"/>
            </a:endParaRPr>
          </a:p>
        </p:txBody>
      </p:sp>
      <p:sp>
        <p:nvSpPr>
          <p:cNvPr id="22" name="TextBox 46">
            <a:extLst>
              <a:ext uri="{FF2B5EF4-FFF2-40B4-BE49-F238E27FC236}">
                <a16:creationId xmlns:a16="http://schemas.microsoft.com/office/drawing/2014/main" id="{D2981E96-852C-4247-A1DC-036FC699B4C1}"/>
              </a:ext>
            </a:extLst>
          </p:cNvPr>
          <p:cNvSpPr txBox="1"/>
          <p:nvPr/>
        </p:nvSpPr>
        <p:spPr>
          <a:xfrm>
            <a:off x="839035" y="4128921"/>
            <a:ext cx="6874704" cy="646331"/>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1. </a:t>
            </a:r>
            <a:r>
              <a:rPr lang="tr-TR" sz="3600" b="1" dirty="0" err="1">
                <a:solidFill>
                  <a:schemeClr val="tx1">
                    <a:lumMod val="75000"/>
                    <a:lumOff val="25000"/>
                  </a:schemeClr>
                </a:solidFill>
                <a:latin typeface="Arial" panose="020B0604020202020204" pitchFamily="34" charset="0"/>
                <a:cs typeface="Arial" panose="020B0604020202020204" pitchFamily="34" charset="0"/>
              </a:rPr>
              <a:t>Introduction</a:t>
            </a:r>
            <a:r>
              <a:rPr lang="tr-TR" sz="3600" b="1" dirty="0">
                <a:solidFill>
                  <a:schemeClr val="tx1">
                    <a:lumMod val="75000"/>
                    <a:lumOff val="25000"/>
                  </a:schemeClr>
                </a:solidFill>
                <a:latin typeface="Arial" panose="020B0604020202020204" pitchFamily="34" charset="0"/>
                <a:cs typeface="Arial" panose="020B0604020202020204" pitchFamily="34" charset="0"/>
              </a:rPr>
              <a:t> </a:t>
            </a:r>
            <a:endParaRPr lang="en-US"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Rectangle: Rounded Corners 42">
            <a:extLst>
              <a:ext uri="{FF2B5EF4-FFF2-40B4-BE49-F238E27FC236}">
                <a16:creationId xmlns:a16="http://schemas.microsoft.com/office/drawing/2014/main" id="{694D9C78-29AE-4185-BE95-F2B5CEB10C95}"/>
              </a:ext>
            </a:extLst>
          </p:cNvPr>
          <p:cNvSpPr/>
          <p:nvPr/>
        </p:nvSpPr>
        <p:spPr>
          <a:xfrm>
            <a:off x="495300" y="8193817"/>
            <a:ext cx="9910572" cy="5466907"/>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24" name="TextBox 85">
            <a:extLst>
              <a:ext uri="{FF2B5EF4-FFF2-40B4-BE49-F238E27FC236}">
                <a16:creationId xmlns:a16="http://schemas.microsoft.com/office/drawing/2014/main" id="{D825A197-5499-4B74-9FDA-F63717A6EC0B}"/>
              </a:ext>
            </a:extLst>
          </p:cNvPr>
          <p:cNvSpPr txBox="1"/>
          <p:nvPr/>
        </p:nvSpPr>
        <p:spPr>
          <a:xfrm>
            <a:off x="817158" y="9486490"/>
            <a:ext cx="8878454" cy="2677656"/>
          </a:xfrm>
          <a:prstGeom prst="rect">
            <a:avLst/>
          </a:prstGeom>
          <a:noFill/>
        </p:spPr>
        <p:txBody>
          <a:bodyPr wrap="square" rtlCol="0">
            <a:spAutoFit/>
          </a:bodyPr>
          <a:lstStyle>
            <a:defPPr>
              <a:defRPr kern="1200" smtId="4294967295"/>
            </a:defPPr>
          </a:lstStyle>
          <a:p>
            <a:pPr algn="just"/>
            <a:r>
              <a:rPr lang="en-US" sz="2800" dirty="0"/>
              <a:t>Introduction (The general information about the physics/math/or whatever behind your problem). Statement of the Problem and Need for the Study (What is your motivation for this thesis? Define the sub-problem clearly and give the importance of the problem?). Sub-problems (Mention about your secondary motivations)</a:t>
            </a:r>
            <a:endParaRPr lang="tr-TR" sz="2800" dirty="0"/>
          </a:p>
        </p:txBody>
      </p:sp>
      <p:sp>
        <p:nvSpPr>
          <p:cNvPr id="25" name="TextBox 86">
            <a:extLst>
              <a:ext uri="{FF2B5EF4-FFF2-40B4-BE49-F238E27FC236}">
                <a16:creationId xmlns:a16="http://schemas.microsoft.com/office/drawing/2014/main" id="{E3678890-EA24-4882-AA8C-F9791CD357C3}"/>
              </a:ext>
            </a:extLst>
          </p:cNvPr>
          <p:cNvSpPr txBox="1"/>
          <p:nvPr/>
        </p:nvSpPr>
        <p:spPr>
          <a:xfrm>
            <a:off x="839035" y="8516988"/>
            <a:ext cx="8878454" cy="646331"/>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2. </a:t>
            </a:r>
            <a:r>
              <a:rPr lang="tr-TR" sz="3600" b="1" dirty="0" err="1">
                <a:solidFill>
                  <a:schemeClr val="tx1">
                    <a:lumMod val="75000"/>
                    <a:lumOff val="25000"/>
                  </a:schemeClr>
                </a:solidFill>
                <a:latin typeface="Arial" panose="020B0604020202020204" pitchFamily="34" charset="0"/>
                <a:cs typeface="Arial" panose="020B0604020202020204" pitchFamily="34" charset="0"/>
              </a:rPr>
              <a:t>Research</a:t>
            </a:r>
            <a:r>
              <a:rPr lang="tr-TR" sz="3600" b="1" dirty="0">
                <a:solidFill>
                  <a:schemeClr val="tx1">
                    <a:lumMod val="75000"/>
                    <a:lumOff val="25000"/>
                  </a:schemeClr>
                </a:solidFill>
                <a:latin typeface="Arial" panose="020B0604020202020204" pitchFamily="34" charset="0"/>
                <a:cs typeface="Arial" panose="020B0604020202020204" pitchFamily="34" charset="0"/>
              </a:rPr>
              <a:t> </a:t>
            </a:r>
            <a:r>
              <a:rPr lang="tr-TR" sz="3600" b="1" dirty="0" err="1">
                <a:solidFill>
                  <a:schemeClr val="tx1">
                    <a:lumMod val="75000"/>
                    <a:lumOff val="25000"/>
                  </a:schemeClr>
                </a:solidFill>
                <a:latin typeface="Arial" panose="020B0604020202020204" pitchFamily="34" charset="0"/>
                <a:cs typeface="Arial" panose="020B0604020202020204" pitchFamily="34" charset="0"/>
              </a:rPr>
              <a:t>Objective</a:t>
            </a:r>
            <a:endParaRPr lang="en-US"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Rectangle: Rounded Corners 43">
            <a:extLst>
              <a:ext uri="{FF2B5EF4-FFF2-40B4-BE49-F238E27FC236}">
                <a16:creationId xmlns:a16="http://schemas.microsoft.com/office/drawing/2014/main" id="{CA7C915B-F78D-4A03-B6D2-4A9CE4A427FA}"/>
              </a:ext>
            </a:extLst>
          </p:cNvPr>
          <p:cNvSpPr/>
          <p:nvPr/>
        </p:nvSpPr>
        <p:spPr>
          <a:xfrm>
            <a:off x="495300" y="13980830"/>
            <a:ext cx="9910572" cy="4711258"/>
          </a:xfrm>
          <a:prstGeom prst="roundRect">
            <a:avLst>
              <a:gd name="adj" fmla="val 27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27" name="TextBox 87">
            <a:extLst>
              <a:ext uri="{FF2B5EF4-FFF2-40B4-BE49-F238E27FC236}">
                <a16:creationId xmlns:a16="http://schemas.microsoft.com/office/drawing/2014/main" id="{FB9F0FB1-0F5F-4FCF-89C3-703F9E0F803E}"/>
              </a:ext>
            </a:extLst>
          </p:cNvPr>
          <p:cNvSpPr txBox="1"/>
          <p:nvPr/>
        </p:nvSpPr>
        <p:spPr>
          <a:xfrm>
            <a:off x="839035" y="14777985"/>
            <a:ext cx="8878454" cy="2677656"/>
          </a:xfrm>
          <a:prstGeom prst="rect">
            <a:avLst/>
          </a:prstGeom>
          <a:noFill/>
        </p:spPr>
        <p:txBody>
          <a:bodyPr wrap="square" rtlCol="0">
            <a:spAutoFit/>
          </a:bodyPr>
          <a:lstStyle>
            <a:defPPr>
              <a:defRPr kern="1200" smtId="4294967295"/>
            </a:defPPr>
          </a:lstStyle>
          <a:p>
            <a:pPr algn="just"/>
            <a:r>
              <a:rPr lang="en-US" sz="2800" dirty="0"/>
              <a:t>The studies about your thesis, who did try to solve similar problems? What are their results? Which parts of these results are unsatisfactory? The contribution of your study? (May be your study is just a replica of some previous works. Please refer the previous work and just inform the reader about this).</a:t>
            </a:r>
            <a:endParaRPr lang="tr-TR" sz="2800" dirty="0"/>
          </a:p>
        </p:txBody>
      </p:sp>
      <p:sp>
        <p:nvSpPr>
          <p:cNvPr id="28" name="TextBox 90">
            <a:extLst>
              <a:ext uri="{FF2B5EF4-FFF2-40B4-BE49-F238E27FC236}">
                <a16:creationId xmlns:a16="http://schemas.microsoft.com/office/drawing/2014/main" id="{63968F0E-49FD-4C94-A6CF-1994B75F6C54}"/>
              </a:ext>
            </a:extLst>
          </p:cNvPr>
          <p:cNvSpPr txBox="1"/>
          <p:nvPr/>
        </p:nvSpPr>
        <p:spPr>
          <a:xfrm>
            <a:off x="839035" y="14212095"/>
            <a:ext cx="8878454" cy="646331"/>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3. </a:t>
            </a:r>
            <a:r>
              <a:rPr lang="tr-TR" sz="3600" b="1" dirty="0" err="1">
                <a:solidFill>
                  <a:schemeClr val="tx1">
                    <a:lumMod val="75000"/>
                    <a:lumOff val="25000"/>
                  </a:schemeClr>
                </a:solidFill>
                <a:latin typeface="Arial" panose="020B0604020202020204" pitchFamily="34" charset="0"/>
                <a:cs typeface="Arial" panose="020B0604020202020204" pitchFamily="34" charset="0"/>
              </a:rPr>
              <a:t>Related</a:t>
            </a:r>
            <a:r>
              <a:rPr lang="tr-TR" sz="3600" b="1" dirty="0">
                <a:solidFill>
                  <a:schemeClr val="tx1">
                    <a:lumMod val="75000"/>
                    <a:lumOff val="25000"/>
                  </a:schemeClr>
                </a:solidFill>
                <a:latin typeface="Arial" panose="020B0604020202020204" pitchFamily="34" charset="0"/>
                <a:cs typeface="Arial" panose="020B0604020202020204" pitchFamily="34" charset="0"/>
              </a:rPr>
              <a:t> </a:t>
            </a:r>
            <a:r>
              <a:rPr lang="tr-TR" sz="3600" b="1" dirty="0" err="1">
                <a:solidFill>
                  <a:schemeClr val="tx1">
                    <a:lumMod val="75000"/>
                    <a:lumOff val="25000"/>
                  </a:schemeClr>
                </a:solidFill>
                <a:latin typeface="Arial" panose="020B0604020202020204" pitchFamily="34" charset="0"/>
                <a:cs typeface="Arial" panose="020B0604020202020204" pitchFamily="34" charset="0"/>
              </a:rPr>
              <a:t>Literature</a:t>
            </a:r>
            <a:endParaRPr lang="en-US"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Rectangle: Rounded Corners 39">
            <a:extLst>
              <a:ext uri="{FF2B5EF4-FFF2-40B4-BE49-F238E27FC236}">
                <a16:creationId xmlns:a16="http://schemas.microsoft.com/office/drawing/2014/main" id="{533A2B6C-027F-42D8-9901-D3FDEECD3026}"/>
              </a:ext>
            </a:extLst>
          </p:cNvPr>
          <p:cNvSpPr/>
          <p:nvPr/>
        </p:nvSpPr>
        <p:spPr>
          <a:xfrm>
            <a:off x="495300" y="19012193"/>
            <a:ext cx="9910572" cy="10914361"/>
          </a:xfrm>
          <a:prstGeom prst="roundRect">
            <a:avLst>
              <a:gd name="adj" fmla="val 182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30" name="TextBox 89">
            <a:extLst>
              <a:ext uri="{FF2B5EF4-FFF2-40B4-BE49-F238E27FC236}">
                <a16:creationId xmlns:a16="http://schemas.microsoft.com/office/drawing/2014/main" id="{8B7D5D1E-343E-40DA-A24A-6A57002B3895}"/>
              </a:ext>
            </a:extLst>
          </p:cNvPr>
          <p:cNvSpPr txBox="1"/>
          <p:nvPr/>
        </p:nvSpPr>
        <p:spPr>
          <a:xfrm>
            <a:off x="839034" y="20755202"/>
            <a:ext cx="9143163" cy="2308324"/>
          </a:xfrm>
          <a:prstGeom prst="rect">
            <a:avLst/>
          </a:prstGeom>
          <a:noFill/>
        </p:spPr>
        <p:txBody>
          <a:bodyPr wrap="square" rtlCol="0">
            <a:spAutoFit/>
          </a:bodyPr>
          <a:lstStyle>
            <a:defPPr>
              <a:defRPr kern="1200" smtId="4294967295"/>
            </a:defPPr>
          </a:lstStyle>
          <a:p>
            <a:pPr algn="just"/>
            <a:r>
              <a:rPr lang="tr-TR" sz="3200" b="1" dirty="0">
                <a:ea typeface="Open Sans" panose="020B0606030504020204" pitchFamily="34" charset="0"/>
                <a:cs typeface="Open Sans" panose="020B0606030504020204" pitchFamily="34" charset="0"/>
              </a:rPr>
              <a:t>4.1 </a:t>
            </a:r>
            <a:r>
              <a:rPr lang="en-US" sz="3200" b="1" dirty="0">
                <a:ea typeface="Open Sans" panose="020B0606030504020204" pitchFamily="34" charset="0"/>
                <a:cs typeface="Open Sans" panose="020B0606030504020204" pitchFamily="34" charset="0"/>
              </a:rPr>
              <a:t>Realistic constraints and conditions</a:t>
            </a:r>
            <a:endParaRPr lang="tr-TR" sz="3200" b="1" dirty="0">
              <a:ea typeface="Open Sans" panose="020B0606030504020204" pitchFamily="34" charset="0"/>
              <a:cs typeface="Open Sans" panose="020B0606030504020204" pitchFamily="34" charset="0"/>
            </a:endParaRPr>
          </a:p>
          <a:p>
            <a:pPr algn="just"/>
            <a:r>
              <a:rPr lang="en-US" sz="2800" dirty="0"/>
              <a:t>In this subsection, you must include factors such as environmental issues, sustainability, manufacturability, ethics, health, safety, and social and political issues, in accordance with the nature of the design.</a:t>
            </a:r>
            <a:endParaRPr lang="tr-TR" sz="3200" b="1" dirty="0">
              <a:ea typeface="Open Sans" panose="020B0606030504020204" pitchFamily="34" charset="0"/>
              <a:cs typeface="Open Sans" panose="020B0606030504020204" pitchFamily="34" charset="0"/>
            </a:endParaRPr>
          </a:p>
        </p:txBody>
      </p:sp>
      <p:sp>
        <p:nvSpPr>
          <p:cNvPr id="31" name="TextBox 90">
            <a:extLst>
              <a:ext uri="{FF2B5EF4-FFF2-40B4-BE49-F238E27FC236}">
                <a16:creationId xmlns:a16="http://schemas.microsoft.com/office/drawing/2014/main" id="{0FA1CD56-D6E4-4C31-B9F1-83BFD28C9F08}"/>
              </a:ext>
            </a:extLst>
          </p:cNvPr>
          <p:cNvSpPr txBox="1"/>
          <p:nvPr/>
        </p:nvSpPr>
        <p:spPr>
          <a:xfrm>
            <a:off x="839035" y="19284374"/>
            <a:ext cx="9143162" cy="1077218"/>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4. Design</a:t>
            </a:r>
          </a:p>
          <a:p>
            <a:r>
              <a:rPr lang="en-US" sz="2800" dirty="0">
                <a:ea typeface="Open Sans" panose="020B0606030504020204" pitchFamily="34" charset="0"/>
                <a:cs typeface="Open Sans" panose="020B0606030504020204" pitchFamily="34" charset="0"/>
              </a:rPr>
              <a:t>Add your information, graphs and images to this section.</a:t>
            </a:r>
            <a:endParaRPr lang="en-US" sz="4000" b="1" dirty="0">
              <a:latin typeface="Arial" panose="020B0604020202020204" pitchFamily="34" charset="0"/>
              <a:cs typeface="Arial" panose="020B0604020202020204" pitchFamily="34" charset="0"/>
            </a:endParaRPr>
          </a:p>
        </p:txBody>
      </p:sp>
      <p:sp>
        <p:nvSpPr>
          <p:cNvPr id="32" name="TextBox 89">
            <a:extLst>
              <a:ext uri="{FF2B5EF4-FFF2-40B4-BE49-F238E27FC236}">
                <a16:creationId xmlns:a16="http://schemas.microsoft.com/office/drawing/2014/main" id="{1562B297-68F5-4C02-A449-A7FE7193CB70}"/>
              </a:ext>
            </a:extLst>
          </p:cNvPr>
          <p:cNvSpPr txBox="1"/>
          <p:nvPr/>
        </p:nvSpPr>
        <p:spPr>
          <a:xfrm>
            <a:off x="839035" y="23218217"/>
            <a:ext cx="9143164" cy="2308324"/>
          </a:xfrm>
          <a:prstGeom prst="rect">
            <a:avLst/>
          </a:prstGeom>
          <a:noFill/>
        </p:spPr>
        <p:txBody>
          <a:bodyPr wrap="square" rtlCol="0">
            <a:spAutoFit/>
          </a:bodyPr>
          <a:lstStyle>
            <a:defPPr>
              <a:defRPr kern="1200" smtId="4294967295"/>
            </a:defPPr>
          </a:lstStyle>
          <a:p>
            <a:pPr algn="just"/>
            <a:r>
              <a:rPr lang="tr-TR" sz="3200" b="1" dirty="0">
                <a:ea typeface="Open Sans" panose="020B0606030504020204" pitchFamily="34" charset="0"/>
                <a:cs typeface="Open Sans" panose="020B0606030504020204" pitchFamily="34" charset="0"/>
              </a:rPr>
              <a:t>4.2 </a:t>
            </a:r>
            <a:r>
              <a:rPr lang="en-US" sz="3200" b="1" dirty="0">
                <a:ea typeface="Open Sans" panose="020B0606030504020204" pitchFamily="34" charset="0"/>
                <a:cs typeface="Open Sans" panose="020B0606030504020204" pitchFamily="34" charset="0"/>
              </a:rPr>
              <a:t>Cost of the design</a:t>
            </a:r>
            <a:endParaRPr lang="tr-TR" sz="3200" b="1" dirty="0">
              <a:ea typeface="Open Sans" panose="020B0606030504020204" pitchFamily="34" charset="0"/>
              <a:cs typeface="Open Sans" panose="020B0606030504020204" pitchFamily="34" charset="0"/>
            </a:endParaRPr>
          </a:p>
          <a:p>
            <a:pPr algn="just"/>
            <a:r>
              <a:rPr lang="en-US" sz="2800" dirty="0"/>
              <a:t>In this subsection, you must include the cost of your design in detail in accordance with the concept of the design. You can provide price of each components that you used in your project.</a:t>
            </a:r>
            <a:endParaRPr lang="tr-TR" sz="3200" b="1" dirty="0">
              <a:ea typeface="Open Sans" panose="020B0606030504020204" pitchFamily="34" charset="0"/>
              <a:cs typeface="Open Sans" panose="020B0606030504020204" pitchFamily="34" charset="0"/>
            </a:endParaRPr>
          </a:p>
        </p:txBody>
      </p:sp>
      <p:sp>
        <p:nvSpPr>
          <p:cNvPr id="33" name="TextBox 89">
            <a:extLst>
              <a:ext uri="{FF2B5EF4-FFF2-40B4-BE49-F238E27FC236}">
                <a16:creationId xmlns:a16="http://schemas.microsoft.com/office/drawing/2014/main" id="{FF4E386D-EA1A-4250-B852-E2EF7C8F5915}"/>
              </a:ext>
            </a:extLst>
          </p:cNvPr>
          <p:cNvSpPr txBox="1"/>
          <p:nvPr/>
        </p:nvSpPr>
        <p:spPr>
          <a:xfrm>
            <a:off x="839034" y="25528846"/>
            <a:ext cx="9143163" cy="2308324"/>
          </a:xfrm>
          <a:prstGeom prst="rect">
            <a:avLst/>
          </a:prstGeom>
          <a:noFill/>
        </p:spPr>
        <p:txBody>
          <a:bodyPr wrap="square" rtlCol="0">
            <a:spAutoFit/>
          </a:bodyPr>
          <a:lstStyle>
            <a:defPPr>
              <a:defRPr kern="1200" smtId="4294967295"/>
            </a:defPPr>
          </a:lstStyle>
          <a:p>
            <a:pPr algn="just"/>
            <a:r>
              <a:rPr lang="tr-TR" sz="3200" b="1" dirty="0">
                <a:ea typeface="Open Sans" panose="020B0606030504020204" pitchFamily="34" charset="0"/>
                <a:cs typeface="Open Sans" panose="020B0606030504020204" pitchFamily="34" charset="0"/>
              </a:rPr>
              <a:t>4.3 </a:t>
            </a:r>
            <a:r>
              <a:rPr lang="en-US" sz="3200" b="1" dirty="0">
                <a:ea typeface="Open Sans" panose="020B0606030504020204" pitchFamily="34" charset="0"/>
                <a:cs typeface="Open Sans" panose="020B0606030504020204" pitchFamily="34" charset="0"/>
              </a:rPr>
              <a:t>Engineering Standards</a:t>
            </a:r>
            <a:endParaRPr lang="tr-TR" sz="3200" b="1" dirty="0">
              <a:ea typeface="Open Sans" panose="020B0606030504020204" pitchFamily="34" charset="0"/>
              <a:cs typeface="Open Sans" panose="020B0606030504020204" pitchFamily="34" charset="0"/>
            </a:endParaRPr>
          </a:p>
          <a:p>
            <a:pPr algn="just"/>
            <a:r>
              <a:rPr lang="en-US" sz="2800" dirty="0"/>
              <a:t>In this subsection, you must provide and discuss the engineering standards used in your design. </a:t>
            </a:r>
            <a:endParaRPr lang="tr-TR" sz="2800" dirty="0"/>
          </a:p>
          <a:p>
            <a:pPr algn="just"/>
            <a:r>
              <a:rPr lang="en-US" sz="2800" dirty="0"/>
              <a:t>You may find some of sample standards in the </a:t>
            </a:r>
            <a:r>
              <a:rPr lang="tr-TR" sz="2800" dirty="0" err="1"/>
              <a:t>Thesis</a:t>
            </a:r>
            <a:r>
              <a:rPr lang="tr-TR" sz="2800" dirty="0"/>
              <a:t> </a:t>
            </a:r>
            <a:r>
              <a:rPr lang="tr-TR" sz="2800" dirty="0" err="1"/>
              <a:t>report</a:t>
            </a:r>
            <a:r>
              <a:rPr lang="tr-TR" sz="2800" dirty="0"/>
              <a:t> </a:t>
            </a:r>
            <a:r>
              <a:rPr lang="tr-TR" sz="2800" dirty="0" err="1"/>
              <a:t>template</a:t>
            </a:r>
            <a:r>
              <a:rPr lang="tr-TR" sz="2800" dirty="0"/>
              <a:t>.</a:t>
            </a:r>
          </a:p>
        </p:txBody>
      </p:sp>
      <p:sp>
        <p:nvSpPr>
          <p:cNvPr id="34" name="TextBox 89">
            <a:extLst>
              <a:ext uri="{FF2B5EF4-FFF2-40B4-BE49-F238E27FC236}">
                <a16:creationId xmlns:a16="http://schemas.microsoft.com/office/drawing/2014/main" id="{4FBE891F-775F-4D1D-B88C-2E5C49C42C4B}"/>
              </a:ext>
            </a:extLst>
          </p:cNvPr>
          <p:cNvSpPr txBox="1"/>
          <p:nvPr/>
        </p:nvSpPr>
        <p:spPr>
          <a:xfrm>
            <a:off x="882791" y="27932328"/>
            <a:ext cx="9099407" cy="1938992"/>
          </a:xfrm>
          <a:prstGeom prst="rect">
            <a:avLst/>
          </a:prstGeom>
          <a:noFill/>
        </p:spPr>
        <p:txBody>
          <a:bodyPr wrap="square" rtlCol="0">
            <a:spAutoFit/>
          </a:bodyPr>
          <a:lstStyle>
            <a:defPPr>
              <a:defRPr kern="1200" smtId="4294967295"/>
            </a:defPPr>
          </a:lstStyle>
          <a:p>
            <a:r>
              <a:rPr lang="tr-TR" sz="3200" b="1" dirty="0">
                <a:ea typeface="Open Sans" panose="020B0606030504020204" pitchFamily="34" charset="0"/>
                <a:cs typeface="Open Sans" panose="020B0606030504020204" pitchFamily="34" charset="0"/>
              </a:rPr>
              <a:t>4.4 </a:t>
            </a:r>
            <a:r>
              <a:rPr lang="en-US" sz="3200" b="1" dirty="0">
                <a:ea typeface="Open Sans" panose="020B0606030504020204" pitchFamily="34" charset="0"/>
                <a:cs typeface="Open Sans" panose="020B0606030504020204" pitchFamily="34" charset="0"/>
              </a:rPr>
              <a:t>Details of the design</a:t>
            </a:r>
            <a:endParaRPr lang="tr-TR" sz="3200" b="1" dirty="0">
              <a:ea typeface="Open Sans" panose="020B0606030504020204" pitchFamily="34" charset="0"/>
              <a:cs typeface="Open Sans" panose="020B0606030504020204" pitchFamily="34" charset="0"/>
            </a:endParaRPr>
          </a:p>
          <a:p>
            <a:r>
              <a:rPr lang="en-US" sz="2800" dirty="0"/>
              <a:t>In this subsection, you must provide a detailed explanation of your design.</a:t>
            </a:r>
            <a:endParaRPr lang="tr-TR" sz="2800" dirty="0"/>
          </a:p>
          <a:p>
            <a:endParaRPr lang="en-US" sz="3200" b="1" dirty="0">
              <a:ea typeface="Open Sans" panose="020B0606030504020204" pitchFamily="34" charset="0"/>
              <a:cs typeface="Open Sans" panose="020B0606030504020204" pitchFamily="34" charset="0"/>
            </a:endParaRPr>
          </a:p>
        </p:txBody>
      </p:sp>
      <p:sp>
        <p:nvSpPr>
          <p:cNvPr id="35" name="Rectangle: Rounded Corners 40">
            <a:extLst>
              <a:ext uri="{FF2B5EF4-FFF2-40B4-BE49-F238E27FC236}">
                <a16:creationId xmlns:a16="http://schemas.microsoft.com/office/drawing/2014/main" id="{55B37E8B-3511-4FCF-9A1D-6B56714C42AD}"/>
              </a:ext>
            </a:extLst>
          </p:cNvPr>
          <p:cNvSpPr/>
          <p:nvPr/>
        </p:nvSpPr>
        <p:spPr>
          <a:xfrm>
            <a:off x="11126790" y="3784160"/>
            <a:ext cx="9766298" cy="11074266"/>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36" name="TextBox 91">
            <a:extLst>
              <a:ext uri="{FF2B5EF4-FFF2-40B4-BE49-F238E27FC236}">
                <a16:creationId xmlns:a16="http://schemas.microsoft.com/office/drawing/2014/main" id="{9CE01336-5773-4366-B066-B9DE7BDD9800}"/>
              </a:ext>
            </a:extLst>
          </p:cNvPr>
          <p:cNvSpPr txBox="1"/>
          <p:nvPr/>
        </p:nvSpPr>
        <p:spPr>
          <a:xfrm>
            <a:off x="11470524" y="4951704"/>
            <a:ext cx="9078829" cy="3108543"/>
          </a:xfrm>
          <a:prstGeom prst="rect">
            <a:avLst/>
          </a:prstGeom>
          <a:noFill/>
        </p:spPr>
        <p:txBody>
          <a:bodyPr wrap="square" rtlCol="0">
            <a:spAutoFit/>
          </a:bodyPr>
          <a:lstStyle>
            <a:defPPr>
              <a:defRPr kern="1200" smtId="4294967295"/>
            </a:defPPr>
          </a:lstStyle>
          <a:p>
            <a:pPr algn="just"/>
            <a:r>
              <a:rPr lang="en-US" sz="2800" dirty="0"/>
              <a:t>Design (implementation/simulation studies), The experimental setups/the algorithms/the HW designs must be mentioned in detail. The logic behind the study must be explained.</a:t>
            </a:r>
            <a:r>
              <a:rPr lang="tr-TR" sz="2800" dirty="0"/>
              <a:t> </a:t>
            </a:r>
          </a:p>
          <a:p>
            <a:r>
              <a:rPr lang="en-US" sz="2800" dirty="0">
                <a:ea typeface="Open Sans" panose="020B0606030504020204" pitchFamily="34" charset="0"/>
                <a:cs typeface="Open Sans" panose="020B0606030504020204" pitchFamily="34" charset="0"/>
              </a:rPr>
              <a:t>Add your information, </a:t>
            </a:r>
            <a:r>
              <a:rPr lang="tr-TR" sz="2800" dirty="0" err="1">
                <a:ea typeface="Open Sans" panose="020B0606030504020204" pitchFamily="34" charset="0"/>
                <a:cs typeface="Open Sans" panose="020B0606030504020204" pitchFamily="34" charset="0"/>
              </a:rPr>
              <a:t>plots</a:t>
            </a:r>
            <a:r>
              <a:rPr lang="tr-TR" sz="2800" dirty="0">
                <a:ea typeface="Open Sans" panose="020B0606030504020204" pitchFamily="34" charset="0"/>
                <a:cs typeface="Open Sans" panose="020B0606030504020204" pitchFamily="34" charset="0"/>
              </a:rPr>
              <a:t>, </a:t>
            </a:r>
            <a:r>
              <a:rPr lang="en-US" sz="2800" dirty="0">
                <a:ea typeface="Open Sans" panose="020B0606030504020204" pitchFamily="34" charset="0"/>
                <a:cs typeface="Open Sans" panose="020B0606030504020204" pitchFamily="34" charset="0"/>
              </a:rPr>
              <a:t>graphs and images to this section.</a:t>
            </a:r>
          </a:p>
          <a:p>
            <a:endParaRPr lang="tr-TR" sz="2800" dirty="0"/>
          </a:p>
        </p:txBody>
      </p:sp>
      <p:sp>
        <p:nvSpPr>
          <p:cNvPr id="37" name="TextBox 92">
            <a:extLst>
              <a:ext uri="{FF2B5EF4-FFF2-40B4-BE49-F238E27FC236}">
                <a16:creationId xmlns:a16="http://schemas.microsoft.com/office/drawing/2014/main" id="{849D98B7-E9D1-4D80-8BA2-CC601AA93323}"/>
              </a:ext>
            </a:extLst>
          </p:cNvPr>
          <p:cNvSpPr txBox="1"/>
          <p:nvPr/>
        </p:nvSpPr>
        <p:spPr>
          <a:xfrm>
            <a:off x="11470525" y="3994531"/>
            <a:ext cx="6874704" cy="646331"/>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5. </a:t>
            </a:r>
            <a:r>
              <a:rPr lang="tr-TR" sz="3600" b="1" dirty="0" err="1">
                <a:solidFill>
                  <a:schemeClr val="tx1">
                    <a:lumMod val="75000"/>
                    <a:lumOff val="25000"/>
                  </a:schemeClr>
                </a:solidFill>
                <a:latin typeface="Arial" panose="020B0604020202020204" pitchFamily="34" charset="0"/>
                <a:cs typeface="Arial" panose="020B0604020202020204" pitchFamily="34" charset="0"/>
              </a:rPr>
              <a:t>Methods</a:t>
            </a:r>
            <a:endParaRPr lang="en-US"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Rectangle: Rounded Corners 70">
            <a:extLst>
              <a:ext uri="{FF2B5EF4-FFF2-40B4-BE49-F238E27FC236}">
                <a16:creationId xmlns:a16="http://schemas.microsoft.com/office/drawing/2014/main" id="{043D09FC-F7D3-4A8C-B4B9-401486819816}"/>
              </a:ext>
            </a:extLst>
          </p:cNvPr>
          <p:cNvSpPr/>
          <p:nvPr/>
        </p:nvSpPr>
        <p:spPr>
          <a:xfrm>
            <a:off x="11179949" y="27381043"/>
            <a:ext cx="9766298" cy="2517932"/>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39" name="TextBox 58">
            <a:extLst>
              <a:ext uri="{FF2B5EF4-FFF2-40B4-BE49-F238E27FC236}">
                <a16:creationId xmlns:a16="http://schemas.microsoft.com/office/drawing/2014/main" id="{BD7CC826-3DD7-4854-82CA-C2027D8C9CAE}"/>
              </a:ext>
            </a:extLst>
          </p:cNvPr>
          <p:cNvSpPr txBox="1"/>
          <p:nvPr/>
        </p:nvSpPr>
        <p:spPr>
          <a:xfrm>
            <a:off x="11570712" y="28371771"/>
            <a:ext cx="8878452" cy="523220"/>
          </a:xfrm>
          <a:prstGeom prst="rect">
            <a:avLst/>
          </a:prstGeom>
          <a:noFill/>
        </p:spPr>
        <p:txBody>
          <a:bodyPr wrap="square" rtlCol="0">
            <a:spAutoFit/>
          </a:bodyPr>
          <a:lstStyle>
            <a:defPPr>
              <a:defRPr kern="1200" smtId="4294967295"/>
            </a:defPPr>
          </a:lstStyle>
          <a:p>
            <a:pPr algn="just"/>
            <a:r>
              <a:rPr lang="en-US" altLang="en-US" sz="2800" dirty="0">
                <a:ea typeface="Open Sans" panose="020B0606030504020204" pitchFamily="34" charset="0"/>
                <a:cs typeface="Open Sans" panose="020B0606030504020204" pitchFamily="34" charset="0"/>
              </a:rPr>
              <a:t>Acknowledge anyone </a:t>
            </a:r>
            <a:r>
              <a:rPr lang="tr-TR" altLang="en-US" sz="2800" dirty="0" err="1">
                <a:ea typeface="Open Sans" panose="020B0606030504020204" pitchFamily="34" charset="0"/>
                <a:cs typeface="Open Sans" panose="020B0606030504020204" pitchFamily="34" charset="0"/>
              </a:rPr>
              <a:t>who</a:t>
            </a:r>
            <a:r>
              <a:rPr lang="en-US" altLang="en-US" sz="2800" dirty="0">
                <a:ea typeface="Open Sans" panose="020B0606030504020204" pitchFamily="34" charset="0"/>
                <a:cs typeface="Open Sans" panose="020B0606030504020204" pitchFamily="34" charset="0"/>
              </a:rPr>
              <a:t> has helped you</a:t>
            </a:r>
          </a:p>
        </p:txBody>
      </p:sp>
      <p:sp>
        <p:nvSpPr>
          <p:cNvPr id="40" name="TextBox 59">
            <a:extLst>
              <a:ext uri="{FF2B5EF4-FFF2-40B4-BE49-F238E27FC236}">
                <a16:creationId xmlns:a16="http://schemas.microsoft.com/office/drawing/2014/main" id="{6BEB167A-152D-411F-AB55-7E5BB15BEABD}"/>
              </a:ext>
            </a:extLst>
          </p:cNvPr>
          <p:cNvSpPr txBox="1"/>
          <p:nvPr/>
        </p:nvSpPr>
        <p:spPr>
          <a:xfrm>
            <a:off x="11523685" y="27695275"/>
            <a:ext cx="8878452" cy="646331"/>
          </a:xfrm>
          <a:prstGeom prst="rect">
            <a:avLst/>
          </a:prstGeom>
          <a:noFill/>
        </p:spPr>
        <p:txBody>
          <a:bodyPr wrap="square" rtlCol="0">
            <a:spAutoFit/>
          </a:bodyPr>
          <a:lstStyle>
            <a:defPPr>
              <a:defRPr kern="1200" smtId="4294967295"/>
            </a:defP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Acknowledgements</a:t>
            </a:r>
          </a:p>
        </p:txBody>
      </p:sp>
      <p:sp>
        <p:nvSpPr>
          <p:cNvPr id="41" name="Rectangle: Rounded Corners 41">
            <a:extLst>
              <a:ext uri="{FF2B5EF4-FFF2-40B4-BE49-F238E27FC236}">
                <a16:creationId xmlns:a16="http://schemas.microsoft.com/office/drawing/2014/main" id="{8FC0D3F4-843B-4DE9-8026-B0103CAA9E2E}"/>
              </a:ext>
            </a:extLst>
          </p:cNvPr>
          <p:cNvSpPr/>
          <p:nvPr/>
        </p:nvSpPr>
        <p:spPr>
          <a:xfrm>
            <a:off x="11171755" y="21525457"/>
            <a:ext cx="9766298" cy="5536576"/>
          </a:xfrm>
          <a:prstGeom prst="roundRect">
            <a:avLst>
              <a:gd name="adj" fmla="val 1477"/>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42" name="TextBox 60">
            <a:extLst>
              <a:ext uri="{FF2B5EF4-FFF2-40B4-BE49-F238E27FC236}">
                <a16:creationId xmlns:a16="http://schemas.microsoft.com/office/drawing/2014/main" id="{2234C341-7886-449D-8414-0AF4A477BC91}"/>
              </a:ext>
            </a:extLst>
          </p:cNvPr>
          <p:cNvSpPr txBox="1"/>
          <p:nvPr/>
        </p:nvSpPr>
        <p:spPr>
          <a:xfrm>
            <a:off x="11515491" y="22513890"/>
            <a:ext cx="8878452" cy="2246769"/>
          </a:xfrm>
          <a:prstGeom prst="rect">
            <a:avLst/>
          </a:prstGeom>
          <a:noFill/>
        </p:spPr>
        <p:txBody>
          <a:bodyPr wrap="square" rtlCol="0">
            <a:spAutoFit/>
          </a:bodyPr>
          <a:lstStyle>
            <a:defPPr>
              <a:defRPr kern="1200" smtId="4294967295"/>
            </a:defPPr>
          </a:lstStyle>
          <a:p>
            <a:pPr algn="just"/>
            <a:r>
              <a:rPr lang="en-US" sz="2800" dirty="0"/>
              <a:t>Summary of your work: The important points of the study (from each chapter) should be mentioned, your contribution should be emphasized. The important points of the discussion section should be written and related results should be referred. </a:t>
            </a:r>
            <a:endParaRPr lang="tr-TR" sz="2800" dirty="0"/>
          </a:p>
        </p:txBody>
      </p:sp>
      <p:sp>
        <p:nvSpPr>
          <p:cNvPr id="43" name="TextBox 82">
            <a:extLst>
              <a:ext uri="{FF2B5EF4-FFF2-40B4-BE49-F238E27FC236}">
                <a16:creationId xmlns:a16="http://schemas.microsoft.com/office/drawing/2014/main" id="{215B00B5-A695-45AD-836E-CDC3B8046FAE}"/>
              </a:ext>
            </a:extLst>
          </p:cNvPr>
          <p:cNvSpPr txBox="1"/>
          <p:nvPr/>
        </p:nvSpPr>
        <p:spPr>
          <a:xfrm>
            <a:off x="11515491" y="21826945"/>
            <a:ext cx="8878452" cy="646331"/>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7. </a:t>
            </a:r>
            <a:r>
              <a:rPr lang="en-US" sz="3600" b="1" dirty="0">
                <a:solidFill>
                  <a:schemeClr val="tx1">
                    <a:lumMod val="75000"/>
                    <a:lumOff val="25000"/>
                  </a:schemeClr>
                </a:solidFill>
                <a:latin typeface="Arial" panose="020B0604020202020204" pitchFamily="34" charset="0"/>
                <a:cs typeface="Arial" panose="020B0604020202020204" pitchFamily="34" charset="0"/>
              </a:rPr>
              <a:t>Conclusion</a:t>
            </a:r>
          </a:p>
        </p:txBody>
      </p:sp>
      <p:sp>
        <p:nvSpPr>
          <p:cNvPr id="44" name="Rectangle: Rounded Corners 44">
            <a:extLst>
              <a:ext uri="{FF2B5EF4-FFF2-40B4-BE49-F238E27FC236}">
                <a16:creationId xmlns:a16="http://schemas.microsoft.com/office/drawing/2014/main" id="{2EA2E745-7418-4D18-9FF0-B57A24B90F61}"/>
              </a:ext>
            </a:extLst>
          </p:cNvPr>
          <p:cNvSpPr/>
          <p:nvPr/>
        </p:nvSpPr>
        <p:spPr>
          <a:xfrm>
            <a:off x="11126790" y="15178863"/>
            <a:ext cx="9766298" cy="6027584"/>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6400"/>
          </a:p>
        </p:txBody>
      </p:sp>
      <p:sp>
        <p:nvSpPr>
          <p:cNvPr id="45" name="TextBox 83">
            <a:extLst>
              <a:ext uri="{FF2B5EF4-FFF2-40B4-BE49-F238E27FC236}">
                <a16:creationId xmlns:a16="http://schemas.microsoft.com/office/drawing/2014/main" id="{F6DAE831-888C-4115-AE21-F94600300FF0}"/>
              </a:ext>
            </a:extLst>
          </p:cNvPr>
          <p:cNvSpPr txBox="1"/>
          <p:nvPr/>
        </p:nvSpPr>
        <p:spPr>
          <a:xfrm>
            <a:off x="11426769" y="16154403"/>
            <a:ext cx="8878452" cy="2677656"/>
          </a:xfrm>
          <a:prstGeom prst="rect">
            <a:avLst/>
          </a:prstGeom>
          <a:noFill/>
        </p:spPr>
        <p:txBody>
          <a:bodyPr wrap="square" rtlCol="0">
            <a:spAutoFit/>
          </a:bodyPr>
          <a:lstStyle>
            <a:defPPr>
              <a:defRPr kern="1200" smtId="4294967295"/>
            </a:defPPr>
          </a:lstStyle>
          <a:p>
            <a:pPr algn="just"/>
            <a:r>
              <a:rPr lang="en-US" sz="2800" dirty="0"/>
              <a:t>Present the results of your study. Comment about the results: Are they satisfactory enough to solve your problem mentioned in chapter 1? Use these results to comment about your study: Which part of your study is not good enough and why? Discuss the satisfactory/unsatisfactory parts.</a:t>
            </a:r>
            <a:endParaRPr lang="tr-TR" sz="2800" dirty="0"/>
          </a:p>
        </p:txBody>
      </p:sp>
      <p:sp>
        <p:nvSpPr>
          <p:cNvPr id="46" name="TextBox 84">
            <a:extLst>
              <a:ext uri="{FF2B5EF4-FFF2-40B4-BE49-F238E27FC236}">
                <a16:creationId xmlns:a16="http://schemas.microsoft.com/office/drawing/2014/main" id="{85574358-66EC-4661-97CE-0690C59F56F0}"/>
              </a:ext>
            </a:extLst>
          </p:cNvPr>
          <p:cNvSpPr txBox="1"/>
          <p:nvPr/>
        </p:nvSpPr>
        <p:spPr>
          <a:xfrm>
            <a:off x="11470526" y="15477200"/>
            <a:ext cx="8878452" cy="646331"/>
          </a:xfrm>
          <a:prstGeom prst="rect">
            <a:avLst/>
          </a:prstGeom>
          <a:noFill/>
        </p:spPr>
        <p:txBody>
          <a:bodyPr wrap="square" rtlCol="0">
            <a:spAutoFit/>
          </a:bodyPr>
          <a:lstStyle>
            <a:defPPr>
              <a:defRPr kern="1200" smtId="4294967295"/>
            </a:defPPr>
          </a:lstStyle>
          <a:p>
            <a:r>
              <a:rPr lang="tr-TR" sz="3600" b="1" dirty="0">
                <a:solidFill>
                  <a:schemeClr val="tx1">
                    <a:lumMod val="75000"/>
                    <a:lumOff val="25000"/>
                  </a:schemeClr>
                </a:solidFill>
                <a:latin typeface="Arial" panose="020B0604020202020204" pitchFamily="34" charset="0"/>
                <a:cs typeface="Arial" panose="020B0604020202020204" pitchFamily="34" charset="0"/>
              </a:rPr>
              <a:t>6. </a:t>
            </a:r>
            <a:r>
              <a:rPr lang="tr-TR" sz="3600" b="1" dirty="0" err="1">
                <a:solidFill>
                  <a:schemeClr val="tx1">
                    <a:lumMod val="75000"/>
                    <a:lumOff val="25000"/>
                  </a:schemeClr>
                </a:solidFill>
                <a:latin typeface="Arial" panose="020B0604020202020204" pitchFamily="34" charset="0"/>
                <a:cs typeface="Arial" panose="020B0604020202020204" pitchFamily="34" charset="0"/>
              </a:rPr>
              <a:t>Results</a:t>
            </a:r>
            <a:r>
              <a:rPr lang="tr-TR" sz="3600" b="1" dirty="0">
                <a:solidFill>
                  <a:schemeClr val="tx1">
                    <a:lumMod val="75000"/>
                    <a:lumOff val="25000"/>
                  </a:schemeClr>
                </a:solidFill>
                <a:latin typeface="Arial" panose="020B0604020202020204" pitchFamily="34" charset="0"/>
                <a:cs typeface="Arial" panose="020B0604020202020204" pitchFamily="34" charset="0"/>
              </a:rPr>
              <a:t> </a:t>
            </a:r>
            <a:r>
              <a:rPr lang="tr-TR" sz="3600" b="1" dirty="0" err="1">
                <a:solidFill>
                  <a:schemeClr val="tx1">
                    <a:lumMod val="75000"/>
                    <a:lumOff val="25000"/>
                  </a:schemeClr>
                </a:solidFill>
                <a:latin typeface="Arial" panose="020B0604020202020204" pitchFamily="34" charset="0"/>
                <a:cs typeface="Arial" panose="020B0604020202020204" pitchFamily="34" charset="0"/>
              </a:rPr>
              <a:t>and</a:t>
            </a:r>
            <a:r>
              <a:rPr lang="tr-TR" sz="3600" b="1" dirty="0">
                <a:solidFill>
                  <a:schemeClr val="tx1">
                    <a:lumMod val="75000"/>
                    <a:lumOff val="25000"/>
                  </a:schemeClr>
                </a:solidFill>
                <a:latin typeface="Arial" panose="020B0604020202020204" pitchFamily="34" charset="0"/>
                <a:cs typeface="Arial" panose="020B0604020202020204" pitchFamily="34" charset="0"/>
              </a:rPr>
              <a:t> </a:t>
            </a:r>
            <a:r>
              <a:rPr lang="tr-TR" sz="3600" b="1" dirty="0" err="1">
                <a:solidFill>
                  <a:schemeClr val="tx1">
                    <a:lumMod val="75000"/>
                    <a:lumOff val="25000"/>
                  </a:schemeClr>
                </a:solidFill>
                <a:latin typeface="Arial" panose="020B0604020202020204" pitchFamily="34" charset="0"/>
                <a:cs typeface="Arial" panose="020B0604020202020204" pitchFamily="34" charset="0"/>
              </a:rPr>
              <a:t>Discussions</a:t>
            </a:r>
            <a:endParaRPr lang="en-US" sz="36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4" name="Grafik 3">
            <a:extLst>
              <a:ext uri="{FF2B5EF4-FFF2-40B4-BE49-F238E27FC236}">
                <a16:creationId xmlns:a16="http://schemas.microsoft.com/office/drawing/2014/main" id="{80B693F9-D282-414B-B2D6-F4CC0DA7B0CA}"/>
              </a:ext>
            </a:extLst>
          </p:cNvPr>
          <p:cNvGraphicFramePr/>
          <p:nvPr>
            <p:extLst>
              <p:ext uri="{D42A27DB-BD31-4B8C-83A1-F6EECF244321}">
                <p14:modId xmlns:p14="http://schemas.microsoft.com/office/powerpoint/2010/main" val="4084450289"/>
              </p:ext>
            </p:extLst>
          </p:nvPr>
        </p:nvGraphicFramePr>
        <p:xfrm>
          <a:off x="11171755" y="8060247"/>
          <a:ext cx="9766298" cy="6027584"/>
        </p:xfrm>
        <a:graphic>
          <a:graphicData uri="http://schemas.openxmlformats.org/drawingml/2006/chart">
            <c:chart xmlns:c="http://schemas.openxmlformats.org/drawingml/2006/chart" xmlns:r="http://schemas.openxmlformats.org/officeDocument/2006/relationships" r:id="rId3"/>
          </a:graphicData>
        </a:graphic>
      </p:graphicFrame>
      <p:sp>
        <p:nvSpPr>
          <p:cNvPr id="47" name="Metin kutusu 46">
            <a:extLst>
              <a:ext uri="{FF2B5EF4-FFF2-40B4-BE49-F238E27FC236}">
                <a16:creationId xmlns:a16="http://schemas.microsoft.com/office/drawing/2014/main" id="{B8D9EA0E-DD0B-4AF8-823B-6E4AD14ED5BC}"/>
              </a:ext>
            </a:extLst>
          </p:cNvPr>
          <p:cNvSpPr txBox="1"/>
          <p:nvPr/>
        </p:nvSpPr>
        <p:spPr>
          <a:xfrm>
            <a:off x="2384123" y="4579701"/>
            <a:ext cx="16387233" cy="21882914"/>
          </a:xfrm>
          <a:prstGeom prst="rect">
            <a:avLst/>
          </a:prstGeom>
          <a:solidFill>
            <a:schemeClr val="accent2">
              <a:lumMod val="40000"/>
              <a:lumOff val="60000"/>
            </a:schemeClr>
          </a:solidFill>
        </p:spPr>
        <p:txBody>
          <a:bodyPr wrap="square" rtlCol="0">
            <a:spAutoFit/>
          </a:bodyPr>
          <a:lstStyle/>
          <a:p>
            <a:r>
              <a:rPr lang="en-US" sz="4800" b="1" dirty="0"/>
              <a:t>Fonts:</a:t>
            </a:r>
            <a:r>
              <a:rPr lang="en-US" sz="4800" dirty="0"/>
              <a:t> </a:t>
            </a:r>
            <a:r>
              <a:rPr lang="tr-TR" sz="4800" dirty="0"/>
              <a:t>U</a:t>
            </a:r>
            <a:r>
              <a:rPr lang="en-US" sz="4800" dirty="0"/>
              <a:t>se a standard font, such as Arial, Calibri, Times New Roman, Tahoma, </a:t>
            </a:r>
            <a:r>
              <a:rPr lang="tr-TR" sz="4800" dirty="0" err="1"/>
              <a:t>or</a:t>
            </a:r>
            <a:r>
              <a:rPr lang="en-US" sz="4800" dirty="0"/>
              <a:t> Verdana. Make sure that you use the same font style throughout the poster.</a:t>
            </a:r>
          </a:p>
          <a:p>
            <a:r>
              <a:rPr lang="en-US" sz="4800" b="1" dirty="0"/>
              <a:t>For the title</a:t>
            </a:r>
            <a:r>
              <a:rPr lang="en-US" sz="4800" dirty="0"/>
              <a:t>, use bold, with font size between 60-</a:t>
            </a:r>
            <a:r>
              <a:rPr lang="tr-TR" sz="4800" dirty="0"/>
              <a:t>8</a:t>
            </a:r>
            <a:r>
              <a:rPr lang="en-US" sz="4800" dirty="0"/>
              <a:t>0 pts.</a:t>
            </a:r>
          </a:p>
          <a:p>
            <a:r>
              <a:rPr lang="en-US" sz="4800" b="1" dirty="0"/>
              <a:t>For the subtitles</a:t>
            </a:r>
            <a:r>
              <a:rPr lang="tr-TR" sz="4800" b="1" dirty="0"/>
              <a:t>,</a:t>
            </a:r>
            <a:r>
              <a:rPr lang="en-US" sz="4800" dirty="0"/>
              <a:t> make the font size slightly smaller than the title. A font size between 35-55 pts usually works best.</a:t>
            </a:r>
          </a:p>
          <a:p>
            <a:r>
              <a:rPr lang="en-US" sz="4800" b="1" dirty="0"/>
              <a:t>For the section headers</a:t>
            </a:r>
            <a:r>
              <a:rPr lang="en-US" sz="4800" dirty="0"/>
              <a:t> (</a:t>
            </a:r>
            <a:r>
              <a:rPr lang="tr-TR" sz="4800" dirty="0" err="1"/>
              <a:t>Introduction</a:t>
            </a:r>
            <a:r>
              <a:rPr lang="en-US" sz="4800" dirty="0"/>
              <a:t>, Objective, Results, etc.), make the font size </a:t>
            </a:r>
            <a:r>
              <a:rPr lang="tr-TR" sz="4800" dirty="0"/>
              <a:t>is </a:t>
            </a:r>
            <a:r>
              <a:rPr lang="en-US" sz="4800" dirty="0"/>
              <a:t>between 32-44 p</a:t>
            </a:r>
            <a:r>
              <a:rPr lang="tr-TR" sz="4800" dirty="0" err="1"/>
              <a:t>ts</a:t>
            </a:r>
            <a:r>
              <a:rPr lang="en-US" sz="4800" dirty="0"/>
              <a:t>. Make sure that all section headers are the same font size.</a:t>
            </a:r>
          </a:p>
          <a:p>
            <a:r>
              <a:rPr lang="en-US" sz="4800" b="1" dirty="0"/>
              <a:t>For the body text</a:t>
            </a:r>
            <a:r>
              <a:rPr lang="en-US" sz="4800" dirty="0"/>
              <a:t>, make the font size between 24-36 p</a:t>
            </a:r>
            <a:r>
              <a:rPr lang="tr-TR" sz="4800" dirty="0" err="1"/>
              <a:t>ts</a:t>
            </a:r>
            <a:r>
              <a:rPr lang="en-US" sz="4800" dirty="0"/>
              <a:t>. Make sure that the body text is the same font throughout the entire poster.</a:t>
            </a:r>
            <a:endParaRPr lang="tr-TR" sz="4800" dirty="0"/>
          </a:p>
          <a:p>
            <a:r>
              <a:rPr lang="tr-TR" sz="4800" dirty="0"/>
              <a:t>*</a:t>
            </a:r>
            <a:r>
              <a:rPr lang="tr-TR" sz="4800" dirty="0" err="1"/>
              <a:t>You</a:t>
            </a:r>
            <a:r>
              <a:rPr lang="tr-TR" sz="4800" dirty="0"/>
              <a:t> </a:t>
            </a:r>
            <a:r>
              <a:rPr lang="tr-TR" sz="4800" dirty="0" err="1"/>
              <a:t>may</a:t>
            </a:r>
            <a:r>
              <a:rPr lang="tr-TR" sz="4800" dirty="0"/>
              <a:t> </a:t>
            </a:r>
            <a:r>
              <a:rPr lang="tr-TR" sz="4800" dirty="0" err="1"/>
              <a:t>present</a:t>
            </a:r>
            <a:r>
              <a:rPr lang="tr-TR" sz="4800" dirty="0"/>
              <a:t> </a:t>
            </a:r>
            <a:r>
              <a:rPr lang="tr-TR" sz="4800" dirty="0" err="1"/>
              <a:t>your</a:t>
            </a:r>
            <a:r>
              <a:rPr lang="tr-TR" sz="4800" dirty="0"/>
              <a:t> </a:t>
            </a:r>
            <a:r>
              <a:rPr lang="tr-TR" sz="4800" dirty="0" err="1"/>
              <a:t>findings</a:t>
            </a:r>
            <a:r>
              <a:rPr lang="tr-TR" sz="4800" dirty="0"/>
              <a:t> in a </a:t>
            </a:r>
            <a:r>
              <a:rPr lang="tr-TR" sz="4800" dirty="0" err="1"/>
              <a:t>plot</a:t>
            </a:r>
            <a:r>
              <a:rPr lang="tr-TR" sz="4800" dirty="0"/>
              <a:t>, </a:t>
            </a:r>
            <a:r>
              <a:rPr lang="tr-TR" sz="4800" dirty="0" err="1"/>
              <a:t>graph</a:t>
            </a:r>
            <a:r>
              <a:rPr lang="tr-TR" sz="4800" dirty="0"/>
              <a:t>, </a:t>
            </a:r>
            <a:r>
              <a:rPr lang="tr-TR" sz="4800" dirty="0" err="1"/>
              <a:t>or</a:t>
            </a:r>
            <a:r>
              <a:rPr lang="tr-TR" sz="4800" dirty="0"/>
              <a:t> an </a:t>
            </a:r>
            <a:r>
              <a:rPr lang="tr-TR" sz="4800" dirty="0" err="1"/>
              <a:t>image</a:t>
            </a:r>
            <a:r>
              <a:rPr lang="tr-TR" sz="4800" dirty="0"/>
              <a:t>.</a:t>
            </a:r>
          </a:p>
          <a:p>
            <a:r>
              <a:rPr lang="tr-TR" sz="4800" dirty="0"/>
              <a:t>*</a:t>
            </a:r>
            <a:r>
              <a:rPr lang="tr-TR" sz="4800" dirty="0" err="1"/>
              <a:t>You</a:t>
            </a:r>
            <a:r>
              <a:rPr lang="tr-TR" sz="4800" dirty="0"/>
              <a:t> </a:t>
            </a:r>
            <a:r>
              <a:rPr lang="tr-TR" sz="4800" dirty="0" err="1"/>
              <a:t>may</a:t>
            </a:r>
            <a:r>
              <a:rPr lang="tr-TR" sz="4800" dirty="0"/>
              <a:t> </a:t>
            </a:r>
            <a:r>
              <a:rPr lang="tr-TR" sz="4800" dirty="0" err="1"/>
              <a:t>change</a:t>
            </a:r>
            <a:r>
              <a:rPr lang="tr-TR" sz="4800" dirty="0"/>
              <a:t> </a:t>
            </a:r>
            <a:r>
              <a:rPr lang="tr-TR" sz="4800" dirty="0" err="1"/>
              <a:t>the</a:t>
            </a:r>
            <a:r>
              <a:rPr lang="tr-TR" sz="4800" dirty="0"/>
              <a:t> </a:t>
            </a:r>
            <a:r>
              <a:rPr lang="tr-TR" sz="4800" dirty="0" err="1"/>
              <a:t>turquoise</a:t>
            </a:r>
            <a:r>
              <a:rPr lang="tr-TR" sz="4800" dirty="0"/>
              <a:t> </a:t>
            </a:r>
            <a:r>
              <a:rPr lang="tr-TR" sz="4800" dirty="0" err="1"/>
              <a:t>color</a:t>
            </a:r>
            <a:r>
              <a:rPr lang="tr-TR" sz="4800" dirty="0"/>
              <a:t> on </a:t>
            </a:r>
            <a:r>
              <a:rPr lang="tr-TR" sz="4800" dirty="0" err="1"/>
              <a:t>the</a:t>
            </a:r>
            <a:r>
              <a:rPr lang="tr-TR" sz="4800" dirty="0"/>
              <a:t> background but be sure </a:t>
            </a:r>
            <a:r>
              <a:rPr lang="tr-TR" sz="4800" dirty="0" err="1"/>
              <a:t>that</a:t>
            </a:r>
            <a:r>
              <a:rPr lang="tr-TR" sz="4800" dirty="0"/>
              <a:t> </a:t>
            </a:r>
            <a:r>
              <a:rPr lang="tr-TR" sz="4800" dirty="0" err="1"/>
              <a:t>the</a:t>
            </a:r>
            <a:r>
              <a:rPr lang="tr-TR" sz="4800" dirty="0"/>
              <a:t> </a:t>
            </a:r>
            <a:r>
              <a:rPr lang="tr-TR" sz="4800" dirty="0" err="1"/>
              <a:t>new</a:t>
            </a:r>
            <a:r>
              <a:rPr lang="tr-TR" sz="4800" dirty="0"/>
              <a:t> </a:t>
            </a:r>
            <a:r>
              <a:rPr lang="tr-TR" sz="4800" dirty="0" err="1"/>
              <a:t>color</a:t>
            </a:r>
            <a:r>
              <a:rPr lang="tr-TR" sz="4800" dirty="0"/>
              <a:t> is a </a:t>
            </a:r>
            <a:r>
              <a:rPr lang="tr-TR" sz="4800" dirty="0" err="1"/>
              <a:t>soft</a:t>
            </a:r>
            <a:r>
              <a:rPr lang="tr-TR" sz="4800" dirty="0"/>
              <a:t> </a:t>
            </a:r>
            <a:r>
              <a:rPr lang="tr-TR" sz="4800" dirty="0" err="1"/>
              <a:t>one</a:t>
            </a:r>
            <a:r>
              <a:rPr lang="tr-TR" sz="4800" dirty="0"/>
              <a:t>. </a:t>
            </a:r>
          </a:p>
          <a:p>
            <a:r>
              <a:rPr lang="tr-TR" sz="6000" dirty="0" err="1"/>
              <a:t>Fill</a:t>
            </a:r>
            <a:r>
              <a:rPr lang="tr-TR" sz="6000" dirty="0"/>
              <a:t> </a:t>
            </a:r>
            <a:r>
              <a:rPr lang="tr-TR" sz="6000" dirty="0" err="1"/>
              <a:t>each</a:t>
            </a:r>
            <a:r>
              <a:rPr lang="tr-TR" sz="6000" dirty="0"/>
              <a:t> </a:t>
            </a:r>
            <a:r>
              <a:rPr lang="tr-TR" sz="6000" dirty="0" err="1"/>
              <a:t>section</a:t>
            </a:r>
            <a:r>
              <a:rPr lang="tr-TR" sz="6000" dirty="0"/>
              <a:t> </a:t>
            </a:r>
            <a:r>
              <a:rPr lang="tr-TR" sz="6000" dirty="0" err="1"/>
              <a:t>and</a:t>
            </a:r>
            <a:r>
              <a:rPr lang="tr-TR" sz="6000" dirty="0"/>
              <a:t> </a:t>
            </a:r>
            <a:r>
              <a:rPr lang="tr-TR" sz="6000" dirty="0" err="1"/>
              <a:t>subsection</a:t>
            </a:r>
            <a:r>
              <a:rPr lang="tr-TR" sz="6000" dirty="0"/>
              <a:t> </a:t>
            </a:r>
            <a:r>
              <a:rPr lang="tr-TR" sz="6000" dirty="0" err="1"/>
              <a:t>provided</a:t>
            </a:r>
            <a:r>
              <a:rPr lang="tr-TR" sz="6000" dirty="0"/>
              <a:t> in </a:t>
            </a:r>
            <a:r>
              <a:rPr lang="tr-TR" sz="6000" dirty="0" err="1"/>
              <a:t>the</a:t>
            </a:r>
            <a:r>
              <a:rPr lang="tr-TR" sz="6000" dirty="0"/>
              <a:t> </a:t>
            </a:r>
            <a:r>
              <a:rPr lang="tr-TR" sz="6000" dirty="0" err="1"/>
              <a:t>template</a:t>
            </a:r>
            <a:r>
              <a:rPr lang="tr-TR" sz="6000" dirty="0"/>
              <a:t>:</a:t>
            </a:r>
          </a:p>
          <a:p>
            <a:pPr marL="914400" indent="-914400">
              <a:buAutoNum type="arabicPeriod"/>
            </a:pPr>
            <a:r>
              <a:rPr lang="tr-TR" sz="4800" dirty="0" err="1"/>
              <a:t>Introduction</a:t>
            </a:r>
            <a:endParaRPr lang="tr-TR" sz="4800" dirty="0"/>
          </a:p>
          <a:p>
            <a:pPr marL="914400" indent="-914400">
              <a:buAutoNum type="arabicPeriod"/>
            </a:pPr>
            <a:r>
              <a:rPr lang="tr-TR" sz="4800" dirty="0" err="1"/>
              <a:t>Research</a:t>
            </a:r>
            <a:r>
              <a:rPr lang="tr-TR" sz="4800" dirty="0"/>
              <a:t> </a:t>
            </a:r>
            <a:r>
              <a:rPr lang="tr-TR" sz="4800" dirty="0" err="1"/>
              <a:t>Objective</a:t>
            </a:r>
            <a:endParaRPr lang="tr-TR" sz="4800" dirty="0"/>
          </a:p>
          <a:p>
            <a:pPr marL="914400" indent="-914400">
              <a:buAutoNum type="arabicPeriod"/>
            </a:pPr>
            <a:r>
              <a:rPr lang="tr-TR" sz="4800" dirty="0" err="1"/>
              <a:t>Related</a:t>
            </a:r>
            <a:r>
              <a:rPr lang="tr-TR" sz="4800" dirty="0"/>
              <a:t> </a:t>
            </a:r>
            <a:r>
              <a:rPr lang="tr-TR" sz="4800" dirty="0" err="1"/>
              <a:t>Literature</a:t>
            </a:r>
            <a:endParaRPr lang="tr-TR" sz="4800" dirty="0"/>
          </a:p>
          <a:p>
            <a:pPr marL="914400" indent="-914400">
              <a:buAutoNum type="arabicPeriod"/>
            </a:pPr>
            <a:r>
              <a:rPr lang="tr-TR" sz="4800" dirty="0"/>
              <a:t>Design</a:t>
            </a:r>
          </a:p>
          <a:p>
            <a:pPr marL="1371600" lvl="1" indent="-914400">
              <a:buAutoNum type="arabicPeriod"/>
            </a:pPr>
            <a:r>
              <a:rPr lang="tr-TR" sz="4800" dirty="0" err="1"/>
              <a:t>Realistic</a:t>
            </a:r>
            <a:r>
              <a:rPr lang="tr-TR" sz="4800" dirty="0"/>
              <a:t> </a:t>
            </a:r>
            <a:r>
              <a:rPr lang="tr-TR" sz="4800" dirty="0" err="1"/>
              <a:t>constraints</a:t>
            </a:r>
            <a:r>
              <a:rPr lang="tr-TR" sz="4800" dirty="0"/>
              <a:t> </a:t>
            </a:r>
            <a:r>
              <a:rPr lang="tr-TR" sz="4800" dirty="0" err="1"/>
              <a:t>and</a:t>
            </a:r>
            <a:r>
              <a:rPr lang="tr-TR" sz="4800" dirty="0"/>
              <a:t> </a:t>
            </a:r>
            <a:r>
              <a:rPr lang="tr-TR" sz="4800" dirty="0" err="1"/>
              <a:t>conditions</a:t>
            </a:r>
            <a:endParaRPr lang="tr-TR" sz="4800" dirty="0"/>
          </a:p>
          <a:p>
            <a:pPr marL="1371600" lvl="1" indent="-914400">
              <a:buAutoNum type="arabicPeriod"/>
            </a:pPr>
            <a:r>
              <a:rPr lang="tr-TR" sz="4800" dirty="0" err="1"/>
              <a:t>Cost</a:t>
            </a:r>
            <a:r>
              <a:rPr lang="tr-TR" sz="4800" dirty="0"/>
              <a:t> of </a:t>
            </a:r>
            <a:r>
              <a:rPr lang="tr-TR" sz="4800" dirty="0" err="1"/>
              <a:t>the</a:t>
            </a:r>
            <a:r>
              <a:rPr lang="tr-TR" sz="4800" dirty="0"/>
              <a:t> </a:t>
            </a:r>
            <a:r>
              <a:rPr lang="tr-TR" sz="4800" dirty="0" err="1"/>
              <a:t>design</a:t>
            </a:r>
            <a:endParaRPr lang="tr-TR" sz="4800" dirty="0"/>
          </a:p>
          <a:p>
            <a:pPr marL="1371600" lvl="1" indent="-914400">
              <a:buAutoNum type="arabicPeriod"/>
            </a:pPr>
            <a:r>
              <a:rPr lang="tr-TR" sz="4800" dirty="0" err="1"/>
              <a:t>Engineering</a:t>
            </a:r>
            <a:r>
              <a:rPr lang="tr-TR" sz="4800" dirty="0"/>
              <a:t> </a:t>
            </a:r>
            <a:r>
              <a:rPr lang="tr-TR" sz="4800" dirty="0" err="1"/>
              <a:t>standards</a:t>
            </a:r>
            <a:endParaRPr lang="tr-TR" sz="4800" dirty="0"/>
          </a:p>
          <a:p>
            <a:pPr marL="1371600" lvl="1" indent="-914400">
              <a:buAutoNum type="arabicPeriod"/>
            </a:pPr>
            <a:r>
              <a:rPr lang="tr-TR" sz="4800" dirty="0" err="1"/>
              <a:t>Details</a:t>
            </a:r>
            <a:r>
              <a:rPr lang="tr-TR" sz="4800" dirty="0"/>
              <a:t> of </a:t>
            </a:r>
            <a:r>
              <a:rPr lang="tr-TR" sz="4800" dirty="0" err="1"/>
              <a:t>the</a:t>
            </a:r>
            <a:r>
              <a:rPr lang="tr-TR" sz="4800" dirty="0"/>
              <a:t> </a:t>
            </a:r>
            <a:r>
              <a:rPr lang="tr-TR" sz="4800" dirty="0" err="1"/>
              <a:t>design</a:t>
            </a:r>
            <a:endParaRPr lang="tr-TR" sz="4800" dirty="0"/>
          </a:p>
          <a:p>
            <a:pPr marL="914400" indent="-914400">
              <a:buFont typeface="+mj-lt"/>
              <a:buAutoNum type="arabicPeriod"/>
            </a:pPr>
            <a:r>
              <a:rPr lang="tr-TR" sz="4800" dirty="0" err="1"/>
              <a:t>Methods</a:t>
            </a:r>
            <a:endParaRPr lang="tr-TR" sz="4800" dirty="0"/>
          </a:p>
          <a:p>
            <a:pPr marL="914400" indent="-914400">
              <a:buFont typeface="+mj-lt"/>
              <a:buAutoNum type="arabicPeriod"/>
            </a:pPr>
            <a:r>
              <a:rPr lang="tr-TR" sz="4800" dirty="0" err="1"/>
              <a:t>Results</a:t>
            </a:r>
            <a:r>
              <a:rPr lang="tr-TR" sz="4800" dirty="0"/>
              <a:t> </a:t>
            </a:r>
            <a:r>
              <a:rPr lang="tr-TR" sz="4800" dirty="0" err="1"/>
              <a:t>and</a:t>
            </a:r>
            <a:r>
              <a:rPr lang="tr-TR" sz="4800" dirty="0"/>
              <a:t> </a:t>
            </a:r>
            <a:r>
              <a:rPr lang="tr-TR" sz="4800" dirty="0" err="1"/>
              <a:t>Discussions</a:t>
            </a:r>
            <a:endParaRPr lang="tr-TR" sz="4800" dirty="0"/>
          </a:p>
          <a:p>
            <a:pPr marL="914400" indent="-914400">
              <a:buFont typeface="+mj-lt"/>
              <a:buAutoNum type="arabicPeriod"/>
            </a:pPr>
            <a:r>
              <a:rPr lang="tr-TR" sz="4800" dirty="0" err="1"/>
              <a:t>Conclusions</a:t>
            </a:r>
            <a:endParaRPr lang="tr-TR" sz="4800" dirty="0"/>
          </a:p>
          <a:p>
            <a:r>
              <a:rPr lang="tr-TR" sz="4800" dirty="0" err="1"/>
              <a:t>Acknowledgements</a:t>
            </a:r>
            <a:endParaRPr lang="tr-TR" sz="4800" dirty="0"/>
          </a:p>
        </p:txBody>
      </p:sp>
    </p:spTree>
    <p:extLst>
      <p:ext uri="{BB962C8B-B14F-4D97-AF65-F5344CB8AC3E}">
        <p14:creationId xmlns:p14="http://schemas.microsoft.com/office/powerpoint/2010/main" val="379194339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1442</TotalTime>
  <Words>732</Words>
  <Application>Microsoft Office PowerPoint</Application>
  <PresentationFormat>Özel</PresentationFormat>
  <Paragraphs>52</Paragraphs>
  <Slides>1</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vt:i4>
      </vt:variant>
    </vt:vector>
  </HeadingPairs>
  <TitlesOfParts>
    <vt:vector size="11" baseType="lpstr">
      <vt:lpstr>Arial</vt:lpstr>
      <vt:lpstr>Arial Black</vt:lpstr>
      <vt:lpstr>Calibri</vt:lpstr>
      <vt:lpstr>Calibri </vt:lpstr>
      <vt:lpstr>Century Gothic</vt:lpstr>
      <vt:lpstr>Open Sans</vt:lpstr>
      <vt:lpstr>Times New Roman</vt:lpstr>
      <vt:lpstr>Trebuchet MS</vt:lpstr>
      <vt:lpstr>A1 Template</vt:lpstr>
      <vt:lpstr>Without Guides</vt:lpstr>
      <vt:lpstr>PowerPoint Sunusu</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oğuzhan çiftçi</cp:lastModifiedBy>
  <cp:revision>43</cp:revision>
  <dcterms:created xsi:type="dcterms:W3CDTF">2012-02-10T00:21:22Z</dcterms:created>
  <dcterms:modified xsi:type="dcterms:W3CDTF">2023-11-27T11:25:11Z</dcterms:modified>
  <cp:category>Research poster templates </cp:category>
</cp:coreProperties>
</file>